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41" r:id="rId80"/>
    <p:sldId id="342" r:id="rId81"/>
    <p:sldId id="343" r:id="rId82"/>
    <p:sldId id="334" r:id="rId83"/>
    <p:sldId id="339" r:id="rId84"/>
    <p:sldId id="335" r:id="rId85"/>
    <p:sldId id="340" r:id="rId86"/>
    <p:sldId id="336" r:id="rId87"/>
    <p:sldId id="337" r:id="rId88"/>
    <p:sldId id="338" r:id="rId89"/>
    <p:sldId id="344" r:id="rId9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54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244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55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83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272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73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789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6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44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462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0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33945-FA38-4CE1-A34C-56C7E600EE29}" type="datetimeFigureOut">
              <a:rPr lang="pl-PL" smtClean="0"/>
              <a:t>05.06.2020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4B0BB-5155-41ED-89E2-6DA8221B28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242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5776" y="0"/>
            <a:ext cx="9185212" cy="31943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800" dirty="0" err="1" smtClean="0"/>
              <a:t>WSiZ</a:t>
            </a:r>
            <a:r>
              <a:rPr lang="pl-PL" sz="4800" dirty="0" smtClean="0"/>
              <a:t> „Copernicus” we Wrocławiu</a:t>
            </a:r>
            <a:br>
              <a:rPr lang="pl-PL" sz="4800" dirty="0" smtClean="0"/>
            </a:br>
            <a:r>
              <a:rPr lang="pl-PL" sz="4800" dirty="0" smtClean="0"/>
              <a:t>Architektura Komputerowa</a:t>
            </a:r>
          </a:p>
          <a:p>
            <a:r>
              <a:rPr lang="pl-PL" sz="4900" b="1" i="1" u="sng" dirty="0" smtClean="0"/>
              <a:t>„PUF na bazie </a:t>
            </a:r>
            <a:r>
              <a:rPr lang="pl-PL" sz="4900" b="1" i="1" u="sng" dirty="0" err="1" smtClean="0"/>
              <a:t>Microblaze</a:t>
            </a:r>
            <a:r>
              <a:rPr lang="pl-PL" sz="4900" b="1" i="1" u="sng" dirty="0" smtClean="0"/>
              <a:t>”</a:t>
            </a:r>
            <a:endParaRPr lang="pl-PL" sz="4900" b="1" i="1" u="sng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51012" y="3776472"/>
            <a:ext cx="8689976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INF / Niestacjonarne</a:t>
            </a:r>
          </a:p>
          <a:p>
            <a:r>
              <a:rPr lang="pl-PL" dirty="0" smtClean="0"/>
              <a:t>Grupa A / Grupa X</a:t>
            </a:r>
          </a:p>
          <a:p>
            <a:r>
              <a:rPr lang="pl-PL" dirty="0" smtClean="0"/>
              <a:t>Student Volodymyr Gorbachov</a:t>
            </a:r>
          </a:p>
          <a:p>
            <a:r>
              <a:rPr lang="pl-PL" dirty="0" smtClean="0"/>
              <a:t>Indeks: 6602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738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.</a:t>
            </a:r>
            <a:r>
              <a:rPr lang="pl-PL" b="1" i="1" dirty="0" err="1" smtClean="0"/>
              <a:t>vhd</a:t>
            </a:r>
            <a:r>
              <a:rPr lang="pl-PL" b="1" i="1" dirty="0" smtClean="0"/>
              <a:t> </a:t>
            </a:r>
            <a:r>
              <a:rPr lang="pl-PL" b="1" dirty="0" err="1" smtClean="0"/>
              <a:t>code</a:t>
            </a:r>
            <a:r>
              <a:rPr lang="pl-PL" b="1" dirty="0" smtClean="0"/>
              <a:t> for </a:t>
            </a:r>
            <a:r>
              <a:rPr lang="pl-PL" b="1" dirty="0" err="1" smtClean="0"/>
              <a:t>multiplexer</a:t>
            </a:r>
            <a:r>
              <a:rPr lang="pl-PL" b="1" dirty="0" smtClean="0"/>
              <a:t>:</a:t>
            </a:r>
            <a:endParaRPr lang="pl-PL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15" y="1386378"/>
            <a:ext cx="7528370" cy="48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Open </a:t>
            </a:r>
            <a:r>
              <a:rPr lang="pl-PL" b="1" i="1" dirty="0" err="1" smtClean="0"/>
              <a:t>Elaborated</a:t>
            </a:r>
            <a:r>
              <a:rPr lang="pl-PL" b="1" i="1" dirty="0" smtClean="0"/>
              <a:t> Design </a:t>
            </a:r>
            <a:r>
              <a:rPr lang="pl-PL" dirty="0" smtClean="0"/>
              <a:t>show </a:t>
            </a:r>
            <a:r>
              <a:rPr lang="pl-PL" dirty="0" err="1" smtClean="0"/>
              <a:t>us</a:t>
            </a:r>
            <a:r>
              <a:rPr lang="pl-PL" dirty="0" smtClean="0"/>
              <a:t> a </a:t>
            </a:r>
            <a:r>
              <a:rPr lang="pl-PL" dirty="0" err="1" smtClean="0"/>
              <a:t>structure</a:t>
            </a:r>
            <a:r>
              <a:rPr lang="pl-PL" dirty="0" smtClean="0"/>
              <a:t> we </a:t>
            </a:r>
            <a:r>
              <a:rPr lang="pl-PL" dirty="0" err="1" smtClean="0"/>
              <a:t>created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07" y="2341435"/>
            <a:ext cx="7281185" cy="37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Run </a:t>
            </a:r>
            <a:r>
              <a:rPr lang="pl-PL" dirty="0" err="1" smtClean="0"/>
              <a:t>Synthesis</a:t>
            </a:r>
            <a:r>
              <a:rPr lang="pl-PL" dirty="0" smtClean="0"/>
              <a:t> </a:t>
            </a:r>
            <a:r>
              <a:rPr lang="pl-PL" dirty="0" err="1" smtClean="0"/>
              <a:t>shows</a:t>
            </a:r>
            <a:r>
              <a:rPr lang="pl-PL" dirty="0" smtClean="0"/>
              <a:t> </a:t>
            </a:r>
            <a:r>
              <a:rPr lang="pl-PL" dirty="0" err="1" smtClean="0"/>
              <a:t>us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dirty="0" err="1" smtClean="0"/>
              <a:t>multplexer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done</a:t>
            </a:r>
            <a:r>
              <a:rPr lang="pl-PL" dirty="0" smtClean="0"/>
              <a:t> on </a:t>
            </a:r>
            <a:r>
              <a:rPr lang="pl-PL" b="1" i="1" dirty="0" smtClean="0"/>
              <a:t>LUT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34" y="1690688"/>
            <a:ext cx="10766931" cy="4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4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i="1" dirty="0" err="1" smtClean="0"/>
              <a:t>Verilog</a:t>
            </a:r>
            <a:r>
              <a:rPr lang="pl-PL" i="1" dirty="0" smtClean="0"/>
              <a:t> (.v) </a:t>
            </a:r>
            <a:r>
              <a:rPr lang="pl-PL" dirty="0" err="1" smtClean="0"/>
              <a:t>code</a:t>
            </a:r>
            <a:r>
              <a:rPr lang="pl-PL" dirty="0" smtClean="0"/>
              <a:t> for </a:t>
            </a:r>
            <a:r>
              <a:rPr lang="pl-PL" dirty="0" err="1" smtClean="0"/>
              <a:t>multiplexer</a:t>
            </a:r>
            <a:r>
              <a:rPr lang="pl-PL" dirty="0"/>
              <a:t> </a:t>
            </a:r>
            <a:r>
              <a:rPr lang="pl-PL" dirty="0" smtClean="0"/>
              <a:t>and </a:t>
            </a:r>
            <a:r>
              <a:rPr lang="pl-PL" b="1" i="1" dirty="0" err="1" smtClean="0"/>
              <a:t>Schematic</a:t>
            </a:r>
            <a:r>
              <a:rPr lang="pl-PL" dirty="0" smtClean="0"/>
              <a:t> with </a:t>
            </a:r>
            <a:r>
              <a:rPr lang="pl-PL" b="1" i="1" dirty="0" err="1" smtClean="0"/>
              <a:t>Truth</a:t>
            </a:r>
            <a:r>
              <a:rPr lang="pl-PL" b="1" i="1" dirty="0" smtClean="0"/>
              <a:t> </a:t>
            </a:r>
            <a:r>
              <a:rPr lang="pl-PL" b="1" i="1" dirty="0" err="1" smtClean="0"/>
              <a:t>Table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5" y="1690688"/>
            <a:ext cx="3048050" cy="2310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9" y="1690688"/>
            <a:ext cx="8755266" cy="36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5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71437"/>
            <a:ext cx="118967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85737"/>
            <a:ext cx="118776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7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23900"/>
            <a:ext cx="11887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create</a:t>
            </a:r>
            <a:r>
              <a:rPr lang="pl-PL" dirty="0" smtClean="0"/>
              <a:t> a </a:t>
            </a:r>
            <a:r>
              <a:rPr lang="pl-PL" b="1" i="1" dirty="0" err="1" smtClean="0"/>
              <a:t>parameter</a:t>
            </a:r>
            <a:r>
              <a:rPr lang="pl-PL" b="1" i="1" dirty="0" smtClean="0"/>
              <a:t> </a:t>
            </a:r>
            <a:r>
              <a:rPr lang="pl-PL" dirty="0" smtClean="0"/>
              <a:t>file: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6" y="1368742"/>
            <a:ext cx="10575988" cy="49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4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Delay</a:t>
            </a:r>
            <a:r>
              <a:rPr lang="pl-PL" dirty="0" smtClean="0"/>
              <a:t> </a:t>
            </a:r>
            <a:r>
              <a:rPr lang="pl-PL" dirty="0" err="1" smtClean="0"/>
              <a:t>line</a:t>
            </a:r>
            <a:r>
              <a:rPr lang="pl-PL" dirty="0" smtClean="0"/>
              <a:t> in </a:t>
            </a:r>
            <a:r>
              <a:rPr lang="pl-PL" b="1" i="1" dirty="0" err="1" smtClean="0"/>
              <a:t>verilog</a:t>
            </a:r>
            <a:r>
              <a:rPr lang="pl-PL" b="1" i="1" dirty="0" smtClean="0"/>
              <a:t> (.v):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999"/>
            <a:ext cx="4885123" cy="4159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63" y="1900999"/>
            <a:ext cx="7746646" cy="4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Open </a:t>
            </a:r>
            <a:r>
              <a:rPr lang="pl-PL" b="1" i="1" dirty="0" err="1" smtClean="0"/>
              <a:t>Elaborated</a:t>
            </a:r>
            <a:r>
              <a:rPr lang="pl-PL" b="1" i="1" dirty="0" smtClean="0"/>
              <a:t> Design </a:t>
            </a:r>
            <a:r>
              <a:rPr lang="pl-PL" dirty="0" err="1" smtClean="0"/>
              <a:t>gives</a:t>
            </a:r>
            <a:r>
              <a:rPr lang="pl-PL" dirty="0" smtClean="0"/>
              <a:t> </a:t>
            </a:r>
            <a:r>
              <a:rPr lang="pl-PL" dirty="0" err="1" smtClean="0"/>
              <a:t>us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48" y="1344549"/>
            <a:ext cx="9446704" cy="53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65125"/>
            <a:ext cx="10390632" cy="1325563"/>
          </a:xfrm>
        </p:spPr>
        <p:txBody>
          <a:bodyPr>
            <a:normAutofit/>
          </a:bodyPr>
          <a:lstStyle/>
          <a:p>
            <a:pPr algn="ctr"/>
            <a:r>
              <a:rPr lang="pl-PL" sz="4800" b="1" dirty="0" err="1" smtClean="0"/>
              <a:t>What</a:t>
            </a:r>
            <a:r>
              <a:rPr lang="pl-PL" sz="4800" b="1" dirty="0" smtClean="0"/>
              <a:t> </a:t>
            </a:r>
            <a:r>
              <a:rPr lang="pl-PL" sz="4800" b="1" dirty="0" err="1" smtClean="0"/>
              <a:t>is</a:t>
            </a:r>
            <a:r>
              <a:rPr lang="pl-PL" sz="4800" b="1" dirty="0" smtClean="0"/>
              <a:t> PUF?</a:t>
            </a:r>
            <a:endParaRPr lang="pl-PL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b="1" dirty="0" smtClean="0"/>
              <a:t>	</a:t>
            </a:r>
            <a:r>
              <a:rPr lang="en-US" b="1" dirty="0" smtClean="0"/>
              <a:t>A physical </a:t>
            </a:r>
            <a:r>
              <a:rPr lang="en-US" b="1" dirty="0" err="1" smtClean="0"/>
              <a:t>unclonable</a:t>
            </a:r>
            <a:r>
              <a:rPr lang="en-US" b="1" dirty="0" smtClean="0"/>
              <a:t> function </a:t>
            </a:r>
            <a:r>
              <a:rPr lang="pl-PL" b="1" dirty="0" smtClean="0"/>
              <a:t>– PUF </a:t>
            </a:r>
            <a:r>
              <a:rPr lang="en-US" dirty="0" smtClean="0"/>
              <a:t>(sometimes also called physically </a:t>
            </a:r>
            <a:r>
              <a:rPr lang="en-US" dirty="0" err="1" smtClean="0"/>
              <a:t>unclonable</a:t>
            </a:r>
            <a:r>
              <a:rPr lang="en-US" dirty="0" smtClean="0"/>
              <a:t> function, which refers to a weaker security metric), or PUF, is a physical object that for a given input and conditions (challenge), provides a physically-defined "digital fingerprint" output (response) that serves as a unique identifier, most often for a semiconductor device such as a microprocessor. PUFs are most often based on </a:t>
            </a:r>
            <a:r>
              <a:rPr lang="en-US" u="sng" dirty="0" smtClean="0"/>
              <a:t>unique</a:t>
            </a:r>
            <a:r>
              <a:rPr lang="en-US" dirty="0" smtClean="0"/>
              <a:t> physical variations which occur naturally during semiconductor manufacturing. A PUF is a physical entity embodied in a physical structure. Today, PUFs are usually implemented in integrated circuits and are typically used in applications with high security requirements, more specifically cryptography.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48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 err="1" smtClean="0"/>
              <a:t>Look</a:t>
            </a:r>
            <a:r>
              <a:rPr lang="pl-PL" sz="4000" dirty="0" smtClean="0"/>
              <a:t> from </a:t>
            </a:r>
            <a:r>
              <a:rPr lang="pl-PL" sz="4000" dirty="0" err="1" smtClean="0"/>
              <a:t>inside</a:t>
            </a:r>
            <a:r>
              <a:rPr lang="pl-PL" sz="4000" dirty="0" smtClean="0"/>
              <a:t> </a:t>
            </a:r>
            <a:r>
              <a:rPr lang="pl-PL" sz="4000" dirty="0" err="1" smtClean="0"/>
              <a:t>confirms</a:t>
            </a:r>
            <a:r>
              <a:rPr lang="pl-PL" sz="4000" dirty="0" smtClean="0"/>
              <a:t> we </a:t>
            </a:r>
            <a:r>
              <a:rPr lang="pl-PL" sz="4000" dirty="0" err="1" smtClean="0"/>
              <a:t>have</a:t>
            </a:r>
            <a:r>
              <a:rPr lang="pl-PL" sz="4000" dirty="0" smtClean="0"/>
              <a:t> </a:t>
            </a:r>
            <a:r>
              <a:rPr lang="pl-PL" sz="4000" dirty="0" err="1" smtClean="0"/>
              <a:t>multiplexers</a:t>
            </a:r>
            <a:r>
              <a:rPr lang="pl-PL" sz="4000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0" y="1455953"/>
            <a:ext cx="9057799" cy="504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2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smtClean="0"/>
              <a:t>Open </a:t>
            </a:r>
            <a:r>
              <a:rPr lang="pl-PL" b="1" i="1" dirty="0" err="1" smtClean="0"/>
              <a:t>Synthesized</a:t>
            </a:r>
            <a:r>
              <a:rPr lang="pl-PL" b="1" i="1" dirty="0" smtClean="0"/>
              <a:t> Design </a:t>
            </a:r>
            <a:r>
              <a:rPr lang="pl-PL" dirty="0" err="1" smtClean="0"/>
              <a:t>optimized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to zero</a:t>
            </a:r>
            <a:r>
              <a:rPr lang="pl-PL" b="1" i="1" dirty="0" smtClean="0"/>
              <a:t>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77" y="1347787"/>
            <a:ext cx="9363646" cy="50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8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By </a:t>
            </a:r>
            <a:r>
              <a:rPr lang="pl-PL" dirty="0" err="1" smtClean="0"/>
              <a:t>adding</a:t>
            </a:r>
            <a:r>
              <a:rPr lang="pl-PL" dirty="0" smtClean="0"/>
              <a:t> </a:t>
            </a:r>
            <a:r>
              <a:rPr lang="pl-PL" b="1" i="1" dirty="0" err="1" smtClean="0"/>
              <a:t>dont_touch</a:t>
            </a:r>
            <a:r>
              <a:rPr lang="pl-PL" b="1" i="1" dirty="0" smtClean="0"/>
              <a:t> </a:t>
            </a:r>
            <a:r>
              <a:rPr lang="pl-PL" dirty="0" smtClean="0"/>
              <a:t>we </a:t>
            </a:r>
            <a:r>
              <a:rPr lang="pl-PL" dirty="0" err="1" smtClean="0"/>
              <a:t>solve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issue</a:t>
            </a:r>
            <a:r>
              <a:rPr lang="pl-PL" dirty="0" smtClean="0"/>
              <a:t>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34477"/>
            <a:ext cx="10553700" cy="50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6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Run </a:t>
            </a:r>
            <a:r>
              <a:rPr lang="pl-PL" b="1" i="1" dirty="0" err="1" smtClean="0"/>
              <a:t>synthesis</a:t>
            </a:r>
            <a:r>
              <a:rPr lang="pl-PL" b="1" i="1" dirty="0" smtClean="0"/>
              <a:t> </a:t>
            </a:r>
            <a:r>
              <a:rPr lang="pl-PL" dirty="0" err="1" smtClean="0"/>
              <a:t>looks</a:t>
            </a:r>
            <a:r>
              <a:rPr lang="pl-PL" dirty="0" smtClean="0"/>
              <a:t> </a:t>
            </a:r>
            <a:r>
              <a:rPr lang="pl-PL" dirty="0" err="1" smtClean="0"/>
              <a:t>now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85" y="1511215"/>
            <a:ext cx="9989629" cy="53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Now</a:t>
            </a:r>
            <a:r>
              <a:rPr lang="pl-PL" dirty="0" smtClean="0"/>
              <a:t>,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create</a:t>
            </a:r>
            <a:r>
              <a:rPr lang="pl-PL" dirty="0" smtClean="0"/>
              <a:t> d-</a:t>
            </a:r>
            <a:r>
              <a:rPr lang="pl-PL" dirty="0" err="1" smtClean="0"/>
              <a:t>trigger</a:t>
            </a:r>
            <a:r>
              <a:rPr lang="pl-PL" dirty="0" smtClean="0"/>
              <a:t> on </a:t>
            </a:r>
            <a:r>
              <a:rPr lang="pl-PL" dirty="0" err="1" smtClean="0"/>
              <a:t>verilog</a:t>
            </a:r>
            <a:r>
              <a:rPr lang="pl-PL" dirty="0" smtClean="0"/>
              <a:t> (.v)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384"/>
            <a:ext cx="6074718" cy="414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46" y="1561047"/>
            <a:ext cx="5702754" cy="41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for </a:t>
            </a:r>
            <a:r>
              <a:rPr lang="pl-PL" b="1" i="1" dirty="0" err="1" smtClean="0"/>
              <a:t>dff</a:t>
            </a:r>
            <a:r>
              <a:rPr lang="pl-PL" b="1" i="1" dirty="0" smtClean="0"/>
              <a:t> </a:t>
            </a:r>
            <a:r>
              <a:rPr lang="pl-PL" dirty="0" smtClean="0"/>
              <a:t>+ </a:t>
            </a:r>
            <a:r>
              <a:rPr lang="pl-PL" b="1" i="1" dirty="0" err="1" smtClean="0"/>
              <a:t>Elaborated</a:t>
            </a:r>
            <a:r>
              <a:rPr lang="pl-PL" b="1" i="1" dirty="0" smtClean="0"/>
              <a:t> Design </a:t>
            </a:r>
            <a:r>
              <a:rPr lang="pl-PL" dirty="0" err="1" smtClean="0"/>
              <a:t>output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811387" cy="3161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88" y="1690688"/>
            <a:ext cx="6114867" cy="36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8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Synthesis</a:t>
            </a:r>
            <a:r>
              <a:rPr lang="pl-PL" dirty="0"/>
              <a:t> </a:t>
            </a:r>
            <a:r>
              <a:rPr lang="pl-PL" dirty="0" err="1" smtClean="0"/>
              <a:t>shows</a:t>
            </a:r>
            <a:r>
              <a:rPr lang="pl-PL" dirty="0" smtClean="0"/>
              <a:t> </a:t>
            </a:r>
            <a:r>
              <a:rPr lang="pl-PL" dirty="0" err="1" smtClean="0"/>
              <a:t>us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b="1" i="1" dirty="0" err="1" smtClean="0"/>
              <a:t>trigger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correct</a:t>
            </a:r>
            <a:r>
              <a:rPr lang="pl-PL" dirty="0" smtClean="0"/>
              <a:t>: 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8" y="1515618"/>
            <a:ext cx="11254853" cy="46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8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 smtClean="0"/>
              <a:t>Adding</a:t>
            </a:r>
            <a:r>
              <a:rPr lang="pl-PL" dirty="0" smtClean="0"/>
              <a:t> </a:t>
            </a:r>
            <a:r>
              <a:rPr lang="pl-PL" b="1" i="1" dirty="0" smtClean="0"/>
              <a:t>C_DEF_TYPE </a:t>
            </a:r>
            <a:r>
              <a:rPr lang="pl-PL" dirty="0" smtClean="0"/>
              <a:t>to </a:t>
            </a:r>
            <a:r>
              <a:rPr lang="pl-PL" dirty="0" err="1" smtClean="0"/>
              <a:t>parameters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" y="1834705"/>
            <a:ext cx="11941571" cy="47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We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modify</a:t>
            </a:r>
            <a:r>
              <a:rPr lang="pl-PL" dirty="0" smtClean="0"/>
              <a:t> </a:t>
            </a:r>
            <a:r>
              <a:rPr lang="pl-PL" b="1" i="1" dirty="0" err="1" smtClean="0"/>
              <a:t>dff.v</a:t>
            </a:r>
            <a:r>
              <a:rPr lang="pl-PL" b="1" i="1" dirty="0" smtClean="0"/>
              <a:t> 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31" y="1425573"/>
            <a:ext cx="3703130" cy="3299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0" y="1322832"/>
            <a:ext cx="61722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058" y="4725290"/>
            <a:ext cx="31146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Run </a:t>
            </a:r>
            <a:r>
              <a:rPr lang="pl-PL" b="1" i="1" dirty="0" err="1" smtClean="0"/>
              <a:t>Synthesis</a:t>
            </a:r>
            <a:r>
              <a:rPr lang="pl-PL" b="1" i="1" dirty="0" smtClean="0"/>
              <a:t> </a:t>
            </a:r>
            <a:r>
              <a:rPr lang="pl-PL" dirty="0" err="1" smtClean="0"/>
              <a:t>confirms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was </a:t>
            </a:r>
            <a:r>
              <a:rPr lang="pl-PL" dirty="0" err="1" smtClean="0"/>
              <a:t>done</a:t>
            </a:r>
            <a:r>
              <a:rPr lang="pl-PL" dirty="0" smtClean="0"/>
              <a:t> </a:t>
            </a:r>
            <a:r>
              <a:rPr lang="pl-PL" dirty="0" err="1" smtClean="0"/>
              <a:t>correctly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6" y="1690688"/>
            <a:ext cx="10682288" cy="45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52387"/>
            <a:ext cx="119348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7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52" y="1645920"/>
            <a:ext cx="11385039" cy="494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16" y="146304"/>
            <a:ext cx="1630680" cy="14122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23176" cy="1325563"/>
          </a:xfrm>
        </p:spPr>
        <p:txBody>
          <a:bodyPr/>
          <a:lstStyle/>
          <a:p>
            <a:pPr algn="ctr"/>
            <a:r>
              <a:rPr lang="pl-PL" dirty="0" smtClean="0"/>
              <a:t>We </a:t>
            </a:r>
            <a:r>
              <a:rPr lang="pl-PL" dirty="0" err="1" smtClean="0"/>
              <a:t>need</a:t>
            </a:r>
            <a:r>
              <a:rPr lang="pl-PL" dirty="0" smtClean="0"/>
              <a:t> to </a:t>
            </a:r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b="1" i="1" dirty="0" err="1" smtClean="0"/>
              <a:t>wire</a:t>
            </a:r>
            <a:r>
              <a:rPr lang="pl-PL" dirty="0" smtClean="0"/>
              <a:t> for </a:t>
            </a:r>
            <a:r>
              <a:rPr lang="pl-PL" dirty="0" err="1" smtClean="0"/>
              <a:t>running</a:t>
            </a:r>
            <a:r>
              <a:rPr lang="pl-PL" dirty="0" smtClean="0"/>
              <a:t> as </a:t>
            </a:r>
            <a:r>
              <a:rPr lang="pl-PL" b="1" i="1" dirty="0" err="1" smtClean="0"/>
              <a:t>primitive</a:t>
            </a:r>
            <a:endParaRPr lang="pl-PL" b="1" i="1" dirty="0"/>
          </a:p>
        </p:txBody>
      </p:sp>
    </p:spTree>
    <p:extLst>
      <p:ext uri="{BB962C8B-B14F-4D97-AF65-F5344CB8AC3E}">
        <p14:creationId xmlns:p14="http://schemas.microsoft.com/office/powerpoint/2010/main" val="490586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We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in </a:t>
            </a:r>
            <a:r>
              <a:rPr lang="pl-PL" b="1" i="1" dirty="0" err="1" smtClean="0"/>
              <a:t>arbiter_puf</a:t>
            </a:r>
            <a:r>
              <a:rPr lang="pl-PL" dirty="0"/>
              <a:t> </a:t>
            </a:r>
            <a:r>
              <a:rPr lang="pl-PL" dirty="0" err="1" smtClean="0"/>
              <a:t>now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5818"/>
            <a:ext cx="5965635" cy="4292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1337320"/>
            <a:ext cx="4909185" cy="55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 smtClean="0"/>
              <a:t>Ready</a:t>
            </a:r>
            <a:r>
              <a:rPr lang="pl-PL" dirty="0" smtClean="0"/>
              <a:t> </a:t>
            </a:r>
            <a:r>
              <a:rPr lang="pl-PL" b="1" i="1" dirty="0" smtClean="0"/>
              <a:t>Arbiter PUF:</a:t>
            </a:r>
            <a:endParaRPr lang="pl-PL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26" y="1690688"/>
            <a:ext cx="8727948" cy="50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Now</a:t>
            </a:r>
            <a:r>
              <a:rPr lang="pl-PL" dirty="0" smtClean="0"/>
              <a:t> we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create</a:t>
            </a:r>
            <a:r>
              <a:rPr lang="pl-PL" dirty="0" smtClean="0"/>
              <a:t> </a:t>
            </a:r>
            <a:r>
              <a:rPr lang="pl-PL" b="1" i="1" dirty="0" err="1" smtClean="0"/>
              <a:t>Processor</a:t>
            </a:r>
            <a:r>
              <a:rPr lang="pl-PL" b="1" i="1" dirty="0" smtClean="0"/>
              <a:t> System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48" y="1854136"/>
            <a:ext cx="8025529" cy="3731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" y="1854136"/>
            <a:ext cx="3848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3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5" y="1492186"/>
            <a:ext cx="11190901" cy="44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4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smtClean="0"/>
              <a:t>clk_in1 </a:t>
            </a:r>
            <a:r>
              <a:rPr lang="pl-PL" dirty="0" smtClean="0"/>
              <a:t>&gt;&gt; </a:t>
            </a:r>
            <a:r>
              <a:rPr lang="pl-PL" dirty="0" err="1" smtClean="0"/>
              <a:t>external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b="1" i="1" dirty="0" smtClean="0"/>
              <a:t>oclk_out1</a:t>
            </a:r>
            <a:r>
              <a:rPr lang="pl-PL" dirty="0" smtClean="0"/>
              <a:t> &gt;&gt; </a:t>
            </a:r>
            <a:r>
              <a:rPr lang="pl-PL" dirty="0" err="1" smtClean="0"/>
              <a:t>add</a:t>
            </a:r>
            <a:r>
              <a:rPr lang="pl-PL" dirty="0" smtClean="0"/>
              <a:t> to the network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966912"/>
            <a:ext cx="9525000" cy="45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0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modules</a:t>
            </a:r>
            <a:r>
              <a:rPr lang="pl-PL" dirty="0" smtClean="0"/>
              <a:t> </a:t>
            </a:r>
            <a:r>
              <a:rPr lang="pl-PL" b="1" i="1" dirty="0" err="1" smtClean="0"/>
              <a:t>uartlite</a:t>
            </a:r>
            <a:r>
              <a:rPr lang="pl-PL" b="1" i="1" dirty="0" smtClean="0"/>
              <a:t> </a:t>
            </a:r>
            <a:r>
              <a:rPr lang="pl-PL" dirty="0" smtClean="0"/>
              <a:t> and </a:t>
            </a:r>
            <a:r>
              <a:rPr lang="pl-PL" dirty="0" err="1" smtClean="0"/>
              <a:t>two</a:t>
            </a:r>
            <a:r>
              <a:rPr lang="pl-PL" dirty="0" smtClean="0"/>
              <a:t> </a:t>
            </a:r>
            <a:r>
              <a:rPr lang="pl-PL" b="1" i="1" dirty="0" err="1" smtClean="0"/>
              <a:t>gpio</a:t>
            </a:r>
            <a:r>
              <a:rPr lang="pl-PL" b="1" i="1" dirty="0" smtClean="0"/>
              <a:t>, run </a:t>
            </a:r>
            <a:r>
              <a:rPr lang="pl-PL" b="1" i="1" dirty="0" err="1" smtClean="0"/>
              <a:t>connection</a:t>
            </a:r>
            <a:r>
              <a:rPr lang="pl-PL" b="1" i="1" dirty="0" smtClean="0"/>
              <a:t> automation </a:t>
            </a:r>
            <a:r>
              <a:rPr lang="pl-PL" dirty="0" smtClean="0"/>
              <a:t>for </a:t>
            </a:r>
            <a:r>
              <a:rPr lang="pl-PL" dirty="0" err="1" smtClean="0"/>
              <a:t>correct</a:t>
            </a:r>
            <a:r>
              <a:rPr lang="pl-PL" dirty="0" smtClean="0"/>
              <a:t> </a:t>
            </a:r>
            <a:r>
              <a:rPr lang="pl-PL" dirty="0" err="1" smtClean="0"/>
              <a:t>connection</a:t>
            </a:r>
            <a:r>
              <a:rPr lang="pl-PL" dirty="0" smtClean="0"/>
              <a:t> with </a:t>
            </a:r>
            <a:r>
              <a:rPr lang="pl-PL" dirty="0" err="1" smtClean="0"/>
              <a:t>microblaze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261"/>
            <a:ext cx="5899778" cy="3881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20" y="2092261"/>
            <a:ext cx="6438480" cy="2040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314" y="2743771"/>
            <a:ext cx="2247900" cy="202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561" y="4772596"/>
            <a:ext cx="4178589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err="1" smtClean="0"/>
              <a:t>Processor</a:t>
            </a:r>
            <a:r>
              <a:rPr lang="pl-PL" b="1" i="1" dirty="0" smtClean="0"/>
              <a:t> System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done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" y="1690688"/>
            <a:ext cx="10892028" cy="4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75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connect</a:t>
            </a:r>
            <a:r>
              <a:rPr lang="pl-PL" dirty="0" smtClean="0"/>
              <a:t> </a:t>
            </a:r>
            <a:r>
              <a:rPr lang="pl-PL" b="1" i="1" dirty="0" err="1" smtClean="0"/>
              <a:t>arbiter_puf</a:t>
            </a:r>
            <a:r>
              <a:rPr lang="pl-PL" dirty="0" smtClean="0"/>
              <a:t> and </a:t>
            </a:r>
            <a:r>
              <a:rPr lang="pl-PL" b="1" i="1" dirty="0" err="1" smtClean="0"/>
              <a:t>microblaze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581150"/>
            <a:ext cx="75723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2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821"/>
            <a:ext cx="10515600" cy="1325563"/>
          </a:xfrm>
        </p:spPr>
        <p:txBody>
          <a:bodyPr/>
          <a:lstStyle/>
          <a:p>
            <a:r>
              <a:rPr lang="pl-PL" dirty="0" err="1" smtClean="0"/>
              <a:t>Adding</a:t>
            </a:r>
            <a:r>
              <a:rPr lang="pl-PL" dirty="0" smtClean="0"/>
              <a:t> </a:t>
            </a:r>
            <a:r>
              <a:rPr lang="pl-PL" b="1" i="1" dirty="0" err="1" smtClean="0"/>
              <a:t>dont_touch</a:t>
            </a:r>
            <a:r>
              <a:rPr lang="pl-PL" b="1" i="1" dirty="0" smtClean="0"/>
              <a:t> </a:t>
            </a:r>
            <a:r>
              <a:rPr lang="pl-PL" dirty="0" smtClean="0"/>
              <a:t>to </a:t>
            </a:r>
            <a:r>
              <a:rPr lang="pl-PL" dirty="0" err="1" smtClean="0"/>
              <a:t>multiplexer</a:t>
            </a:r>
            <a:r>
              <a:rPr lang="pl-PL" dirty="0" smtClean="0"/>
              <a:t> module”</a:t>
            </a:r>
            <a:r>
              <a:rPr lang="pl-PL" b="1" i="1" dirty="0" smtClean="0"/>
              <a:t> 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247775"/>
            <a:ext cx="78486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53" y="841248"/>
            <a:ext cx="10122511" cy="5713667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19456" y="134112"/>
            <a:ext cx="11824906" cy="938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a lot of </a:t>
            </a:r>
            <a:r>
              <a:rPr lang="pl-PL" dirty="0" err="1" smtClean="0"/>
              <a:t>types</a:t>
            </a:r>
            <a:r>
              <a:rPr lang="pl-PL" dirty="0" smtClean="0"/>
              <a:t> of PUF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dirty="0" err="1" smtClean="0"/>
              <a:t>works</a:t>
            </a:r>
            <a:r>
              <a:rPr lang="pl-PL" dirty="0" smtClean="0"/>
              <a:t> by </a:t>
            </a:r>
            <a:r>
              <a:rPr lang="pl-PL" dirty="0" err="1" smtClean="0"/>
              <a:t>delay</a:t>
            </a:r>
            <a:r>
              <a:rPr lang="pl-PL" dirty="0" smtClean="0"/>
              <a:t> </a:t>
            </a:r>
            <a:r>
              <a:rPr lang="pl-PL" dirty="0" err="1" smtClean="0"/>
              <a:t>principle</a:t>
            </a:r>
            <a:r>
              <a:rPr lang="pl-PL" dirty="0" smtClean="0"/>
              <a:t>. The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two</a:t>
            </a:r>
            <a:r>
              <a:rPr lang="pl-PL" dirty="0" smtClean="0"/>
              <a:t> most </a:t>
            </a:r>
            <a:r>
              <a:rPr lang="pl-PL" dirty="0" err="1" smtClean="0"/>
              <a:t>common</a:t>
            </a:r>
            <a:r>
              <a:rPr lang="pl-PL" dirty="0" smtClean="0"/>
              <a:t> </a:t>
            </a:r>
            <a:r>
              <a:rPr lang="pl-PL" dirty="0" err="1" smtClean="0"/>
              <a:t>types</a:t>
            </a:r>
            <a:r>
              <a:rPr lang="pl-PL" dirty="0" smtClean="0"/>
              <a:t> of </a:t>
            </a:r>
            <a:r>
              <a:rPr lang="pl-PL" dirty="0" err="1" smtClean="0"/>
              <a:t>Delay</a:t>
            </a:r>
            <a:r>
              <a:rPr lang="pl-PL" dirty="0" smtClean="0"/>
              <a:t> PUF: Arbiter and Ring </a:t>
            </a:r>
            <a:r>
              <a:rPr lang="pl-PL" dirty="0" err="1" smtClean="0"/>
              <a:t>Oscillator</a:t>
            </a:r>
            <a:r>
              <a:rPr lang="pl-PL" dirty="0" smtClean="0"/>
              <a:t>. The </a:t>
            </a:r>
            <a:r>
              <a:rPr lang="pl-PL" dirty="0" err="1" smtClean="0"/>
              <a:t>simpliest</a:t>
            </a:r>
            <a:r>
              <a:rPr lang="pl-PL" dirty="0" smtClean="0"/>
              <a:t> one </a:t>
            </a:r>
            <a:r>
              <a:rPr lang="pl-PL" dirty="0" err="1" smtClean="0"/>
              <a:t>is</a:t>
            </a:r>
            <a:r>
              <a:rPr lang="pl-PL" dirty="0" smtClean="0"/>
              <a:t> Arbiter PUF. It </a:t>
            </a:r>
            <a:r>
              <a:rPr lang="pl-PL" dirty="0" err="1" smtClean="0"/>
              <a:t>consists</a:t>
            </a:r>
            <a:r>
              <a:rPr lang="pl-PL" dirty="0" smtClean="0"/>
              <a:t> of </a:t>
            </a:r>
            <a:r>
              <a:rPr lang="pl-PL" dirty="0" err="1" smtClean="0"/>
              <a:t>group</a:t>
            </a:r>
            <a:r>
              <a:rPr lang="pl-PL" dirty="0" smtClean="0"/>
              <a:t> of </a:t>
            </a:r>
            <a:r>
              <a:rPr lang="pl-PL" dirty="0" err="1" smtClean="0"/>
              <a:t>multiplexers</a:t>
            </a:r>
            <a:r>
              <a:rPr lang="pl-PL" dirty="0" smtClean="0"/>
              <a:t>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402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Run </a:t>
            </a:r>
            <a:r>
              <a:rPr lang="pl-PL" b="1" i="1" dirty="0" err="1" smtClean="0"/>
              <a:t>Synthesis</a:t>
            </a:r>
            <a:r>
              <a:rPr lang="pl-PL" b="1" i="1" dirty="0" smtClean="0"/>
              <a:t>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690688"/>
            <a:ext cx="100298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15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Once</a:t>
            </a:r>
            <a:r>
              <a:rPr lang="pl-PL" dirty="0" smtClean="0"/>
              <a:t> </a:t>
            </a:r>
            <a:r>
              <a:rPr lang="pl-PL" b="1" i="1" dirty="0" smtClean="0"/>
              <a:t>PUF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/>
              <a:t> </a:t>
            </a:r>
            <a:r>
              <a:rPr lang="pl-PL" dirty="0" err="1" smtClean="0"/>
              <a:t>done</a:t>
            </a:r>
            <a:r>
              <a:rPr lang="pl-PL" dirty="0" smtClean="0"/>
              <a:t>, </a:t>
            </a:r>
            <a:r>
              <a:rPr lang="pl-PL" dirty="0" err="1" smtClean="0"/>
              <a:t>now</a:t>
            </a:r>
            <a:r>
              <a:rPr lang="pl-PL" dirty="0" smtClean="0"/>
              <a:t>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create</a:t>
            </a:r>
            <a:r>
              <a:rPr lang="pl-PL" dirty="0" smtClean="0"/>
              <a:t> </a:t>
            </a:r>
            <a:r>
              <a:rPr lang="pl-PL" b="1" i="1" dirty="0" smtClean="0"/>
              <a:t>PS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8" y="1690688"/>
            <a:ext cx="9088564" cy="51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4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err="1" smtClean="0"/>
              <a:t>Microblaze</a:t>
            </a:r>
            <a:r>
              <a:rPr lang="pl-PL" b="1" i="1" dirty="0" smtClean="0"/>
              <a:t> </a:t>
            </a:r>
            <a:r>
              <a:rPr lang="pl-PL" dirty="0" err="1" smtClean="0"/>
              <a:t>creation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5986"/>
            <a:ext cx="9001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1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28650"/>
            <a:ext cx="10848975" cy="560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26" y="3764661"/>
            <a:ext cx="2933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6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" y="0"/>
            <a:ext cx="10814304" cy="6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9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err="1" smtClean="0"/>
              <a:t>Additional</a:t>
            </a:r>
            <a:r>
              <a:rPr lang="pl-PL" b="1" i="1" dirty="0" smtClean="0"/>
              <a:t> module UARTLITE: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71625"/>
            <a:ext cx="8334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5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err="1" smtClean="0"/>
              <a:t>Additional</a:t>
            </a:r>
            <a:r>
              <a:rPr lang="pl-PL" b="1" i="1" dirty="0" smtClean="0"/>
              <a:t> module </a:t>
            </a:r>
            <a:r>
              <a:rPr lang="pl-PL" b="1" i="1" dirty="0"/>
              <a:t>AXI </a:t>
            </a:r>
            <a:r>
              <a:rPr lang="pl-PL" b="1" i="1" dirty="0" smtClean="0"/>
              <a:t>GPIO_0:</a:t>
            </a:r>
            <a:endParaRPr lang="pl-PL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" y="1690688"/>
            <a:ext cx="2061560" cy="3612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60" y="1383982"/>
            <a:ext cx="76866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err="1"/>
              <a:t>Additional</a:t>
            </a:r>
            <a:r>
              <a:rPr lang="pl-PL" b="1" i="1" dirty="0"/>
              <a:t> </a:t>
            </a:r>
            <a:r>
              <a:rPr lang="pl-PL" b="1" i="1" dirty="0" smtClean="0"/>
              <a:t>module AXI GPIO_1: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198"/>
            <a:ext cx="3829050" cy="433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57" y="1419192"/>
            <a:ext cx="7181660" cy="53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/>
          <a:lstStyle/>
          <a:p>
            <a:r>
              <a:rPr lang="pl-PL" b="1" i="1" dirty="0" smtClean="0"/>
              <a:t>Procesor System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done</a:t>
            </a:r>
            <a:r>
              <a:rPr lang="pl-PL" dirty="0" smtClean="0"/>
              <a:t>, we </a:t>
            </a:r>
            <a:r>
              <a:rPr lang="pl-PL" dirty="0" err="1" smtClean="0"/>
              <a:t>need</a:t>
            </a:r>
            <a:r>
              <a:rPr lang="pl-PL" dirty="0" smtClean="0"/>
              <a:t> to </a:t>
            </a:r>
            <a:r>
              <a:rPr lang="pl-PL" dirty="0" err="1" smtClean="0"/>
              <a:t>validate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54" y="1101264"/>
            <a:ext cx="9799891" cy="57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36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 smtClean="0"/>
              <a:t>We </a:t>
            </a:r>
            <a:r>
              <a:rPr lang="pl-PL" sz="4000" dirty="0" err="1" smtClean="0"/>
              <a:t>can</a:t>
            </a:r>
            <a:r>
              <a:rPr lang="pl-PL" sz="4000" dirty="0" smtClean="0"/>
              <a:t> drag </a:t>
            </a:r>
            <a:r>
              <a:rPr lang="pl-PL" sz="4000" b="1" i="1" dirty="0" err="1" smtClean="0"/>
              <a:t>arbiter_puf</a:t>
            </a:r>
            <a:r>
              <a:rPr lang="pl-PL" sz="4000" dirty="0" smtClean="0"/>
              <a:t> to </a:t>
            </a:r>
            <a:r>
              <a:rPr lang="pl-PL" sz="4000" dirty="0" err="1" smtClean="0"/>
              <a:t>integrate</a:t>
            </a:r>
            <a:r>
              <a:rPr lang="pl-PL" sz="4000" dirty="0" smtClean="0"/>
              <a:t> </a:t>
            </a:r>
            <a:r>
              <a:rPr lang="pl-PL" sz="4000" dirty="0" err="1" smtClean="0"/>
              <a:t>it</a:t>
            </a:r>
            <a:r>
              <a:rPr lang="pl-PL" sz="4000" dirty="0" smtClean="0"/>
              <a:t> with a </a:t>
            </a:r>
            <a:r>
              <a:rPr lang="pl-PL" sz="4000" b="1" i="1" dirty="0" smtClean="0"/>
              <a:t>PS</a:t>
            </a:r>
            <a:endParaRPr lang="pl-PL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1800225"/>
            <a:ext cx="8805862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1437"/>
            <a:ext cx="119062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2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365125"/>
            <a:ext cx="10683240" cy="1325563"/>
          </a:xfrm>
        </p:spPr>
        <p:txBody>
          <a:bodyPr/>
          <a:lstStyle/>
          <a:p>
            <a:pPr algn="ctr"/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connect</a:t>
            </a:r>
            <a:r>
              <a:rPr lang="pl-PL" dirty="0" smtClean="0"/>
              <a:t>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b="1" i="1" dirty="0" err="1" smtClean="0"/>
              <a:t>arbiter_puf</a:t>
            </a:r>
            <a:r>
              <a:rPr lang="pl-PL" b="1" i="1" dirty="0" smtClean="0"/>
              <a:t> </a:t>
            </a:r>
            <a:r>
              <a:rPr lang="pl-PL" dirty="0" smtClean="0"/>
              <a:t>to GPIO </a:t>
            </a:r>
            <a:r>
              <a:rPr lang="pl-PL" dirty="0" err="1" smtClean="0"/>
              <a:t>modules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05" y="1690688"/>
            <a:ext cx="8530590" cy="49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2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1" dirty="0" smtClean="0"/>
              <a:t>Run </a:t>
            </a:r>
            <a:r>
              <a:rPr lang="pl-PL" b="1" i="1" dirty="0" err="1" smtClean="0"/>
              <a:t>Synthesis</a:t>
            </a:r>
            <a:r>
              <a:rPr lang="pl-PL" dirty="0" smtClean="0"/>
              <a:t> </a:t>
            </a:r>
            <a:r>
              <a:rPr lang="pl-PL" dirty="0" err="1" smtClean="0"/>
              <a:t>looks</a:t>
            </a:r>
            <a:r>
              <a:rPr lang="pl-PL" dirty="0" smtClean="0"/>
              <a:t> </a:t>
            </a:r>
            <a:r>
              <a:rPr lang="pl-PL" dirty="0" err="1" smtClean="0"/>
              <a:t>now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3" y="1850516"/>
            <a:ext cx="11265474" cy="48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61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632"/>
            <a:ext cx="12150789" cy="525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53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545473"/>
            <a:ext cx="11196637" cy="61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5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1" y="361188"/>
            <a:ext cx="11065192" cy="63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76212"/>
            <a:ext cx="102774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31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13" y="119060"/>
            <a:ext cx="4248150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731" y="347660"/>
            <a:ext cx="406717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" y="2330957"/>
            <a:ext cx="10606659" cy="34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98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476250"/>
            <a:ext cx="10153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31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166812"/>
            <a:ext cx="117252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4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307"/>
          </a:xfrm>
        </p:spPr>
        <p:txBody>
          <a:bodyPr/>
          <a:lstStyle/>
          <a:p>
            <a:pPr algn="ctr"/>
            <a:r>
              <a:rPr lang="pl-PL" dirty="0" err="1" smtClean="0"/>
              <a:t>Dividing</a:t>
            </a:r>
            <a:r>
              <a:rPr lang="pl-PL" dirty="0" smtClean="0"/>
              <a:t> on </a:t>
            </a:r>
            <a:r>
              <a:rPr lang="pl-PL" b="1" i="1" dirty="0" err="1" smtClean="0"/>
              <a:t>blockes</a:t>
            </a:r>
            <a:r>
              <a:rPr lang="pl-PL" b="1" i="1" dirty="0" smtClean="0"/>
              <a:t>:</a:t>
            </a:r>
            <a:endParaRPr lang="pl-PL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6" y="1170432"/>
            <a:ext cx="10163175" cy="544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56" y="6296725"/>
            <a:ext cx="4577715" cy="3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"/>
            <a:ext cx="118872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7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 need to place all our </a:t>
            </a:r>
            <a:r>
              <a:rPr lang="en-US" dirty="0" err="1" smtClean="0"/>
              <a:t>multiplacers</a:t>
            </a:r>
            <a:r>
              <a:rPr lang="en-US" dirty="0" smtClean="0"/>
              <a:t> on crystal, we can do it manually one by one: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991"/>
            <a:ext cx="106870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4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 have </a:t>
            </a:r>
            <a:r>
              <a:rPr lang="en-US" b="1" i="1" dirty="0" smtClean="0"/>
              <a:t>32</a:t>
            </a:r>
            <a:r>
              <a:rPr lang="en-US" dirty="0" smtClean="0"/>
              <a:t> multiplexers </a:t>
            </a:r>
            <a:r>
              <a:rPr lang="en-US" b="1" i="1" dirty="0" smtClean="0"/>
              <a:t>pairs</a:t>
            </a:r>
            <a:r>
              <a:rPr lang="en-US" dirty="0" smtClean="0"/>
              <a:t> + </a:t>
            </a:r>
            <a:r>
              <a:rPr lang="en-US" b="1" i="1" dirty="0" err="1" smtClean="0"/>
              <a:t>dff</a:t>
            </a:r>
            <a:r>
              <a:rPr lang="en-US" dirty="0" err="1" smtClean="0"/>
              <a:t>,so</a:t>
            </a:r>
            <a:r>
              <a:rPr lang="en-US" dirty="0" smtClean="0"/>
              <a:t> it’d be better to add it by </a:t>
            </a:r>
            <a:r>
              <a:rPr lang="en-US" b="1" dirty="0" err="1" smtClean="0"/>
              <a:t>tcl</a:t>
            </a:r>
            <a:r>
              <a:rPr lang="en-US" b="1" dirty="0" smtClean="0"/>
              <a:t>. </a:t>
            </a:r>
            <a:r>
              <a:rPr lang="en-US" i="1" dirty="0" smtClean="0"/>
              <a:t> </a:t>
            </a:r>
            <a:r>
              <a:rPr lang="en-US" dirty="0" smtClean="0"/>
              <a:t>Code for it:</a:t>
            </a:r>
            <a:endParaRPr lang="pl-P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" y="2082546"/>
            <a:ext cx="11990962" cy="4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9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After </a:t>
            </a:r>
            <a:r>
              <a:rPr lang="en-US" dirty="0" err="1" smtClean="0"/>
              <a:t>tcl</a:t>
            </a:r>
            <a:r>
              <a:rPr lang="en-US" dirty="0" smtClean="0"/>
              <a:t> code is doe we have: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" y="1856232"/>
            <a:ext cx="11984736" cy="4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8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Run Implementation </a:t>
            </a:r>
            <a:r>
              <a:rPr lang="en-US" dirty="0" smtClean="0"/>
              <a:t>looks now: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" y="1386077"/>
            <a:ext cx="11871007" cy="47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5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code was successful: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6" y="1560385"/>
            <a:ext cx="11963187" cy="47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1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 need additional structure for check: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333500"/>
            <a:ext cx="10172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4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5" y="365125"/>
            <a:ext cx="11436837" cy="61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1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With the help of added modules we’ll monitor impulses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69" y="1571946"/>
            <a:ext cx="9182862" cy="50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3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Now we have additional module for debugging: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60" y="1782050"/>
            <a:ext cx="10161079" cy="50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0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debug: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399032"/>
            <a:ext cx="104870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Step-by-step</a:t>
            </a:r>
            <a:r>
              <a:rPr lang="pl-PL" dirty="0" smtClean="0"/>
              <a:t> </a:t>
            </a:r>
            <a:r>
              <a:rPr lang="pl-PL" dirty="0" err="1" smtClean="0"/>
              <a:t>creation</a:t>
            </a:r>
            <a:r>
              <a:rPr lang="pl-PL" dirty="0" smtClean="0"/>
              <a:t> of Arbiter PUF: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0083"/>
            <a:ext cx="4791075" cy="431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68" y="1430083"/>
            <a:ext cx="4750308" cy="43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8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4" y="227647"/>
            <a:ext cx="11372187" cy="57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0" y="580644"/>
            <a:ext cx="11354579" cy="577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8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467486"/>
            <a:ext cx="11615737" cy="58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56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587311"/>
            <a:ext cx="11760517" cy="57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4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684847"/>
            <a:ext cx="10610850" cy="561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03" y="1152906"/>
            <a:ext cx="3276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0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9" y="457199"/>
            <a:ext cx="10758106" cy="58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81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47737"/>
            <a:ext cx="110299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24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80987"/>
            <a:ext cx="111347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0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614362"/>
            <a:ext cx="113347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80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5" y="341505"/>
            <a:ext cx="11168062" cy="61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4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 smtClean="0"/>
              <a:t>Crystal</a:t>
            </a:r>
            <a:r>
              <a:rPr lang="pl-PL" dirty="0" smtClean="0"/>
              <a:t> to be </a:t>
            </a:r>
            <a:r>
              <a:rPr lang="pl-PL" dirty="0" err="1" smtClean="0"/>
              <a:t>used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i="1" dirty="0" smtClean="0"/>
              <a:t>„xc7a35tcsg324-1”</a:t>
            </a:r>
            <a:endParaRPr lang="pl-PL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392555"/>
            <a:ext cx="86391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28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3" y="329184"/>
            <a:ext cx="11368416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1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19100"/>
            <a:ext cx="121634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2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814387"/>
            <a:ext cx="119348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6" y="809624"/>
            <a:ext cx="11182018" cy="545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36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704850"/>
            <a:ext cx="118586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270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7" y="489394"/>
            <a:ext cx="11586867" cy="57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00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Now, we can show results in SDK Terminal: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321949"/>
            <a:ext cx="6686550" cy="54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90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 responses cannot be cloned as it is all</a:t>
            </a:r>
            <a:r>
              <a:rPr lang="en-US" b="1" dirty="0"/>
              <a:t> </a:t>
            </a:r>
            <a:r>
              <a:rPr lang="en-US" b="1" i="1" dirty="0"/>
              <a:t>physical </a:t>
            </a:r>
            <a:r>
              <a:rPr lang="en-US" b="1" i="1" dirty="0" err="1"/>
              <a:t>unclonable</a:t>
            </a:r>
            <a:r>
              <a:rPr lang="en-US" b="1" i="1" dirty="0"/>
              <a:t> function </a:t>
            </a:r>
            <a:endParaRPr lang="pl-PL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27" y="1690688"/>
            <a:ext cx="8555545" cy="51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28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68" y="0"/>
            <a:ext cx="6249352" cy="6529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2" y="4255008"/>
            <a:ext cx="6068203" cy="24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38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2" y="511873"/>
            <a:ext cx="8645652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2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200" dirty="0" err="1" smtClean="0"/>
              <a:t>Adding</a:t>
            </a:r>
            <a:r>
              <a:rPr lang="pl-PL" sz="3200" dirty="0" smtClean="0"/>
              <a:t> module </a:t>
            </a:r>
            <a:r>
              <a:rPr lang="pl-PL" sz="3200" b="1" i="1" dirty="0" err="1" smtClean="0"/>
              <a:t>mux</a:t>
            </a:r>
            <a:r>
              <a:rPr lang="pl-PL" sz="3200" b="1" i="1" dirty="0" smtClean="0"/>
              <a:t> </a:t>
            </a:r>
            <a:r>
              <a:rPr lang="pl-PL" sz="3200" dirty="0" smtClean="0"/>
              <a:t>and </a:t>
            </a:r>
            <a:r>
              <a:rPr lang="pl-PL" sz="3200" dirty="0" err="1" smtClean="0"/>
              <a:t>ports</a:t>
            </a:r>
            <a:r>
              <a:rPr lang="pl-PL" sz="3200" dirty="0" smtClean="0"/>
              <a:t> {</a:t>
            </a:r>
            <a:r>
              <a:rPr lang="pl-PL" sz="3200" b="1" i="1" dirty="0" err="1" smtClean="0"/>
              <a:t>ia</a:t>
            </a:r>
            <a:r>
              <a:rPr lang="pl-PL" sz="3200" b="1" i="1" dirty="0" smtClean="0"/>
              <a:t>, </a:t>
            </a:r>
            <a:r>
              <a:rPr lang="pl-PL" sz="3200" b="1" i="1" dirty="0" err="1" smtClean="0"/>
              <a:t>ib</a:t>
            </a:r>
            <a:r>
              <a:rPr lang="pl-PL" sz="3200" b="1" i="1" dirty="0" smtClean="0"/>
              <a:t>, </a:t>
            </a:r>
            <a:r>
              <a:rPr lang="pl-PL" sz="3200" b="1" i="1" dirty="0" err="1" smtClean="0"/>
              <a:t>isel</a:t>
            </a:r>
            <a:r>
              <a:rPr lang="pl-PL" sz="3200" b="1" i="1" dirty="0" smtClean="0"/>
              <a:t>} - in, {</a:t>
            </a:r>
            <a:r>
              <a:rPr lang="pl-PL" sz="3200" b="1" i="1" dirty="0" err="1" smtClean="0"/>
              <a:t>oout</a:t>
            </a:r>
            <a:r>
              <a:rPr lang="pl-PL" sz="3200" b="1" i="1" dirty="0" smtClean="0"/>
              <a:t>} - out</a:t>
            </a:r>
            <a:endParaRPr lang="pl-P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68" y="1407414"/>
            <a:ext cx="4904232" cy="4953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96" y="1407414"/>
            <a:ext cx="4328160" cy="49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464</Words>
  <Application>Microsoft Office PowerPoint</Application>
  <PresentationFormat>Widescreen</PresentationFormat>
  <Paragraphs>60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PowerPoint Presentation</vt:lpstr>
      <vt:lpstr>What is PUF?</vt:lpstr>
      <vt:lpstr>PowerPoint Presentation</vt:lpstr>
      <vt:lpstr>PowerPoint Presentation</vt:lpstr>
      <vt:lpstr>PowerPoint Presentation</vt:lpstr>
      <vt:lpstr>PowerPoint Presentation</vt:lpstr>
      <vt:lpstr>Step-by-step creation of Arbiter PUF:</vt:lpstr>
      <vt:lpstr>Crystal to be used is „xc7a35tcsg324-1”</vt:lpstr>
      <vt:lpstr>Adding module mux and ports {ia, ib, isel} - in, {oout} - out</vt:lpstr>
      <vt:lpstr>.vhd code for multiplexer:</vt:lpstr>
      <vt:lpstr>Open Elaborated Design show us a structure we created:</vt:lpstr>
      <vt:lpstr>Run Synthesis shows us that multplexer is done on LUT:</vt:lpstr>
      <vt:lpstr>Verilog (.v) code for multiplexer and Schematic with Truth Table.</vt:lpstr>
      <vt:lpstr>PowerPoint Presentation</vt:lpstr>
      <vt:lpstr>PowerPoint Presentation</vt:lpstr>
      <vt:lpstr>PowerPoint Presentation</vt:lpstr>
      <vt:lpstr>Let’s create a parameter file:</vt:lpstr>
      <vt:lpstr>Delay line in verilog (.v):</vt:lpstr>
      <vt:lpstr>Open Elaborated Design gives us:</vt:lpstr>
      <vt:lpstr>Look from inside confirms we have multiplexers:</vt:lpstr>
      <vt:lpstr>Open Synthesized Design optimized all to zero:</vt:lpstr>
      <vt:lpstr>By adding dont_touch we solve this issue:</vt:lpstr>
      <vt:lpstr>Run synthesis looks now:</vt:lpstr>
      <vt:lpstr>Now, let’s create d-trigger on verilog (.v)</vt:lpstr>
      <vt:lpstr>Code for dff + Elaborated Design output:</vt:lpstr>
      <vt:lpstr>Synthesis shows us that trigger is correct: </vt:lpstr>
      <vt:lpstr>Adding C_DEF_TYPE to parameters</vt:lpstr>
      <vt:lpstr>We can modify dff.v </vt:lpstr>
      <vt:lpstr>Run Synthesis confirms all was done correctly:</vt:lpstr>
      <vt:lpstr>We need to add wire for running as primitive</vt:lpstr>
      <vt:lpstr>We can collect all in arbiter_puf now:</vt:lpstr>
      <vt:lpstr>Ready Arbiter PUF:</vt:lpstr>
      <vt:lpstr>Now we can create Processor System:</vt:lpstr>
      <vt:lpstr>PowerPoint Presentation</vt:lpstr>
      <vt:lpstr>clk_in1 &gt;&gt; external oclk_out1 &gt;&gt; add to the network</vt:lpstr>
      <vt:lpstr>Add modules uartlite  and two gpio, run connection automation for correct connection with microblaze</vt:lpstr>
      <vt:lpstr>Processor System is done:</vt:lpstr>
      <vt:lpstr>Let’s connect arbiter_puf and microblaze</vt:lpstr>
      <vt:lpstr>Adding dont_touch to multiplexer module” </vt:lpstr>
      <vt:lpstr>Run Synthesis:</vt:lpstr>
      <vt:lpstr>Once PUF is done, now let’s create PS</vt:lpstr>
      <vt:lpstr>Microblaze creation</vt:lpstr>
      <vt:lpstr>PowerPoint Presentation</vt:lpstr>
      <vt:lpstr>PowerPoint Presentation</vt:lpstr>
      <vt:lpstr>Additional module UARTLITE:</vt:lpstr>
      <vt:lpstr>Additional module AXI GPIO_0:</vt:lpstr>
      <vt:lpstr>Additional module AXI GPIO_1:</vt:lpstr>
      <vt:lpstr>Procesor System is done, we need to validate.</vt:lpstr>
      <vt:lpstr>We can drag arbiter_puf to integrate it with a PS</vt:lpstr>
      <vt:lpstr>Let’s connect our arbiter_puf to GPIO modules</vt:lpstr>
      <vt:lpstr>Run Synthesis looks now: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Dividing on blockes:</vt:lpstr>
      <vt:lpstr>We need to place all our multiplacers on crystal, we can do it manually one by one:</vt:lpstr>
      <vt:lpstr>We have 32 multiplexers pairs + dff,so it’d be better to add it by tcl.  Code for it:</vt:lpstr>
      <vt:lpstr>After tcl code is doe we have:</vt:lpstr>
      <vt:lpstr>Run Implementation looks now:</vt:lpstr>
      <vt:lpstr>Our code was successful:</vt:lpstr>
      <vt:lpstr>We need additional structure for check:</vt:lpstr>
      <vt:lpstr>PowerPoint Presentation</vt:lpstr>
      <vt:lpstr>With the help of added modules we’ll monitor impulses</vt:lpstr>
      <vt:lpstr>Now we have additional module for debugging:</vt:lpstr>
      <vt:lpstr>How to debug: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Now, we can show results in SDK Terminal:</vt:lpstr>
      <vt:lpstr>All responses cannot be cloned as it is all physical unclonable function 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Gorbachov, Volodymyr / Kuehne + Nagel / Wro FY-L</dc:creator>
  <cp:lastModifiedBy>Gorbachov, Volodymyr / Kuehne + Nagel / Wro FY-L</cp:lastModifiedBy>
  <cp:revision>62</cp:revision>
  <dcterms:created xsi:type="dcterms:W3CDTF">2020-06-02T18:04:24Z</dcterms:created>
  <dcterms:modified xsi:type="dcterms:W3CDTF">2020-06-05T00:53:00Z</dcterms:modified>
</cp:coreProperties>
</file>